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B94F0"/>
    <a:srgbClr val="E1EA68"/>
    <a:srgbClr val="EC7C7C"/>
    <a:srgbClr val="C6C4E6"/>
    <a:srgbClr val="D19797"/>
    <a:srgbClr val="D29AC7"/>
    <a:srgbClr val="9E9BD5"/>
    <a:srgbClr val="E5C5C5"/>
    <a:srgbClr val="E5C5DF"/>
    <a:srgbClr val="ACA6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7" d="100"/>
          <a:sy n="97" d="100"/>
        </p:scale>
        <p:origin x="-384" y="-10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gif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1368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107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6271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245019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7162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82952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09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8376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75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55307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152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15B32F-B1DC-4125-941D-F35D5EE41C0A}" type="datetimeFigureOut">
              <a:rPr lang="en-US" smtClean="0"/>
              <a:t>7/5/2012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D5F731-FF82-445F-88E0-37F922116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47522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79" r="19272"/>
          <a:stretch/>
        </p:blipFill>
        <p:spPr>
          <a:xfrm>
            <a:off x="1" y="0"/>
            <a:ext cx="9144000" cy="51435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519113" y="0"/>
            <a:ext cx="5500687" cy="34861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6000" dirty="0" err="1" smtClean="0">
                <a:latin typeface="Segoe UI Semibold" pitchFamily="34" charset="0"/>
              </a:rPr>
              <a:t>Asyncing</a:t>
            </a:r>
            <a:r>
              <a:rPr lang="en-US" sz="6000" dirty="0" smtClean="0">
                <a:latin typeface="Segoe UI Semibold" pitchFamily="34" charset="0"/>
              </a:rPr>
              <a:t> and Awaiting Windows 8</a:t>
            </a:r>
            <a:endParaRPr lang="en-US" sz="6000" dirty="0">
              <a:latin typeface="Segoe UI Semibold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143001" y="3075241"/>
            <a:ext cx="3733800" cy="20682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Michael L Perry</a:t>
            </a:r>
          </a:p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@</a:t>
            </a:r>
            <a:r>
              <a:rPr lang="en-US" sz="2400" dirty="0" err="1" smtClean="0">
                <a:solidFill>
                  <a:schemeClr val="tx1"/>
                </a:solidFill>
              </a:rPr>
              <a:t>MichaelLPerry</a:t>
            </a:r>
            <a:endParaRPr lang="en-US" sz="2400" dirty="0" smtClean="0">
              <a:solidFill>
                <a:schemeClr val="tx1"/>
              </a:solidFill>
            </a:endParaRPr>
          </a:p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Michael@qedcode.com</a:t>
            </a:r>
          </a:p>
          <a:p>
            <a:pPr algn="l"/>
            <a:r>
              <a:rPr lang="en-US" sz="2400" dirty="0" smtClean="0">
                <a:solidFill>
                  <a:schemeClr val="tx1"/>
                </a:solidFill>
              </a:rPr>
              <a:t>qedcode.com</a:t>
            </a:r>
            <a:endParaRPr lang="en-US" sz="2400" dirty="0">
              <a:solidFill>
                <a:schemeClr val="tx1"/>
              </a:solidFill>
            </a:endParaRPr>
          </a:p>
        </p:txBody>
      </p:sp>
      <p:pic>
        <p:nvPicPr>
          <p:cNvPr id="1026" name="Picture 2" descr="MVP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" y="4175263"/>
            <a:ext cx="533401" cy="8348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74293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68"/>
          <a:stretch/>
        </p:blipFill>
        <p:spPr bwMode="auto">
          <a:xfrm>
            <a:off x="1" y="0"/>
            <a:ext cx="9144000" cy="51434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4019550"/>
            <a:ext cx="8229600" cy="857250"/>
          </a:xfrm>
        </p:spPr>
        <p:txBody>
          <a:bodyPr>
            <a:noAutofit/>
          </a:bodyPr>
          <a:lstStyle/>
          <a:p>
            <a:pPr algn="l"/>
            <a:r>
              <a:rPr lang="en-US" sz="6600" dirty="0" smtClean="0"/>
              <a:t>Synchronous</a:t>
            </a:r>
            <a:endParaRPr lang="en-US" sz="6600" dirty="0"/>
          </a:p>
        </p:txBody>
      </p:sp>
    </p:spTree>
    <p:extLst>
      <p:ext uri="{BB962C8B-B14F-4D97-AF65-F5344CB8AC3E}">
        <p14:creationId xmlns:p14="http://schemas.microsoft.com/office/powerpoint/2010/main" val="2819154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2" r="5334"/>
          <a:stretch/>
        </p:blipFill>
        <p:spPr bwMode="auto">
          <a:xfrm>
            <a:off x="0" y="-11793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00" y="-11793"/>
            <a:ext cx="8991600" cy="857250"/>
          </a:xfrm>
        </p:spPr>
        <p:txBody>
          <a:bodyPr>
            <a:noAutofit/>
          </a:bodyPr>
          <a:lstStyle/>
          <a:p>
            <a:pPr algn="r"/>
            <a:r>
              <a:rPr lang="en-US" sz="6000" dirty="0" smtClean="0">
                <a:solidFill>
                  <a:schemeClr val="bg1"/>
                </a:solidFill>
              </a:rPr>
              <a:t>Asynchronous</a:t>
            </a:r>
            <a:endParaRPr lang="en-US" sz="6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186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592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09550"/>
            <a:ext cx="8229600" cy="857250"/>
          </a:xfrm>
        </p:spPr>
        <p:txBody>
          <a:bodyPr>
            <a:noAutofit/>
          </a:bodyPr>
          <a:lstStyle/>
          <a:p>
            <a:pPr algn="r"/>
            <a:r>
              <a:rPr lang="en-US" sz="5400" dirty="0" smtClean="0">
                <a:solidFill>
                  <a:schemeClr val="bg1"/>
                </a:solidFill>
              </a:rPr>
              <a:t>Asynchronous</a:t>
            </a:r>
            <a:endParaRPr lang="en-US" sz="5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8018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Machine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23950"/>
            <a:ext cx="3048000" cy="37338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400" dirty="0" err="1" smtClean="0">
                <a:solidFill>
                  <a:srgbClr val="9B94F0"/>
                </a:solidFill>
              </a:rPr>
              <a:t>async</a:t>
            </a:r>
            <a:r>
              <a:rPr lang="en-US" sz="1400" dirty="0" smtClean="0">
                <a:solidFill>
                  <a:srgbClr val="9B94F0"/>
                </a:solidFill>
              </a:rPr>
              <a:t> Task&lt;T&gt; f ( )</a:t>
            </a:r>
          </a:p>
          <a:p>
            <a:pPr marL="0" indent="0">
              <a:buNone/>
            </a:pPr>
            <a:r>
              <a:rPr lang="en-US" sz="1400" dirty="0" smtClean="0">
                <a:solidFill>
                  <a:srgbClr val="9B94F0"/>
                </a:solidFill>
              </a:rPr>
              <a:t>{</a:t>
            </a:r>
          </a:p>
          <a:p>
            <a:pPr marL="0" indent="0">
              <a:buNone/>
            </a:pPr>
            <a:endParaRPr lang="en-US" sz="1400" dirty="0">
              <a:solidFill>
                <a:srgbClr val="9B94F0"/>
              </a:solidFill>
            </a:endParaRPr>
          </a:p>
          <a:p>
            <a:pPr marL="0" indent="0">
              <a:buNone/>
            </a:pPr>
            <a:endParaRPr lang="en-US" sz="1400" dirty="0" smtClean="0">
              <a:solidFill>
                <a:srgbClr val="9B94F0"/>
              </a:solidFill>
            </a:endParaRPr>
          </a:p>
          <a:p>
            <a:pPr marL="0" indent="0">
              <a:buNone/>
            </a:pPr>
            <a:r>
              <a:rPr lang="en-US" sz="1400" dirty="0" smtClean="0">
                <a:solidFill>
                  <a:srgbClr val="9B94F0"/>
                </a:solidFill>
              </a:rPr>
              <a:t>    Task&lt;A&gt; ta = …;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E1EA68"/>
                </a:solidFill>
              </a:rPr>
              <a:t> </a:t>
            </a:r>
            <a:r>
              <a:rPr lang="en-US" sz="1400" dirty="0" smtClean="0">
                <a:solidFill>
                  <a:srgbClr val="E1EA68"/>
                </a:solidFill>
              </a:rPr>
              <a:t>   A </a:t>
            </a:r>
            <a:r>
              <a:rPr lang="en-US" sz="1400" dirty="0" err="1" smtClean="0">
                <a:solidFill>
                  <a:srgbClr val="E1EA68"/>
                </a:solidFill>
              </a:rPr>
              <a:t>a</a:t>
            </a:r>
            <a:r>
              <a:rPr lang="en-US" sz="1400" dirty="0" smtClean="0">
                <a:solidFill>
                  <a:srgbClr val="E1EA68"/>
                </a:solidFill>
              </a:rPr>
              <a:t> = await ta;</a:t>
            </a:r>
          </a:p>
          <a:p>
            <a:pPr marL="0" indent="0">
              <a:buNone/>
            </a:pPr>
            <a:endParaRPr lang="en-US" sz="1400" dirty="0" smtClean="0">
              <a:solidFill>
                <a:srgbClr val="E1EA68"/>
              </a:solidFill>
            </a:endParaRPr>
          </a:p>
          <a:p>
            <a:pPr marL="0" indent="0">
              <a:buNone/>
            </a:pPr>
            <a:endParaRPr lang="en-US" sz="1400" dirty="0">
              <a:solidFill>
                <a:srgbClr val="E1EA68"/>
              </a:solidFill>
            </a:endParaRPr>
          </a:p>
          <a:p>
            <a:pPr marL="0" indent="0">
              <a:buNone/>
            </a:pPr>
            <a:r>
              <a:rPr lang="en-US" sz="1400" dirty="0" smtClean="0">
                <a:solidFill>
                  <a:srgbClr val="E1EA68"/>
                </a:solidFill>
              </a:rPr>
              <a:t>    Task&lt;B&gt; </a:t>
            </a:r>
            <a:r>
              <a:rPr lang="en-US" sz="1400" dirty="0" err="1" smtClean="0">
                <a:solidFill>
                  <a:srgbClr val="E1EA68"/>
                </a:solidFill>
              </a:rPr>
              <a:t>tb</a:t>
            </a:r>
            <a:r>
              <a:rPr lang="en-US" sz="1400" dirty="0" smtClean="0">
                <a:solidFill>
                  <a:srgbClr val="E1EA68"/>
                </a:solidFill>
              </a:rPr>
              <a:t> = …;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19797"/>
                </a:solidFill>
              </a:rPr>
              <a:t> </a:t>
            </a:r>
            <a:r>
              <a:rPr lang="en-US" sz="1400" dirty="0" smtClean="0">
                <a:solidFill>
                  <a:srgbClr val="D19797"/>
                </a:solidFill>
              </a:rPr>
              <a:t>   B </a:t>
            </a:r>
            <a:r>
              <a:rPr lang="en-US" sz="1400" dirty="0" err="1" smtClean="0">
                <a:solidFill>
                  <a:srgbClr val="D19797"/>
                </a:solidFill>
              </a:rPr>
              <a:t>b</a:t>
            </a:r>
            <a:r>
              <a:rPr lang="en-US" sz="1400" dirty="0" smtClean="0">
                <a:solidFill>
                  <a:srgbClr val="D19797"/>
                </a:solidFill>
              </a:rPr>
              <a:t> = await </a:t>
            </a:r>
            <a:r>
              <a:rPr lang="en-US" sz="1400" dirty="0" err="1" smtClean="0">
                <a:solidFill>
                  <a:srgbClr val="D19797"/>
                </a:solidFill>
              </a:rPr>
              <a:t>tb</a:t>
            </a:r>
            <a:r>
              <a:rPr lang="en-US" sz="1400" dirty="0" smtClean="0">
                <a:solidFill>
                  <a:srgbClr val="D19797"/>
                </a:solidFill>
              </a:rPr>
              <a:t>;</a:t>
            </a:r>
          </a:p>
          <a:p>
            <a:pPr marL="0" indent="0">
              <a:buNone/>
            </a:pPr>
            <a:endParaRPr lang="en-US" sz="1400" dirty="0">
              <a:solidFill>
                <a:srgbClr val="D19797"/>
              </a:solidFill>
            </a:endParaRPr>
          </a:p>
          <a:p>
            <a:pPr marL="0" indent="0">
              <a:buNone/>
            </a:pPr>
            <a:endParaRPr lang="en-US" sz="1400" dirty="0" smtClean="0">
              <a:solidFill>
                <a:srgbClr val="D19797"/>
              </a:solidFill>
            </a:endParaRPr>
          </a:p>
          <a:p>
            <a:pPr marL="0" indent="0">
              <a:buNone/>
            </a:pPr>
            <a:r>
              <a:rPr lang="en-US" sz="1400" dirty="0">
                <a:solidFill>
                  <a:srgbClr val="D19797"/>
                </a:solidFill>
              </a:rPr>
              <a:t> </a:t>
            </a:r>
            <a:r>
              <a:rPr lang="en-US" sz="1400" dirty="0" smtClean="0">
                <a:solidFill>
                  <a:srgbClr val="D19797"/>
                </a:solidFill>
              </a:rPr>
              <a:t>   T </a:t>
            </a:r>
            <a:r>
              <a:rPr lang="en-US" sz="1400" dirty="0" err="1" smtClean="0">
                <a:solidFill>
                  <a:srgbClr val="D19797"/>
                </a:solidFill>
              </a:rPr>
              <a:t>t</a:t>
            </a:r>
            <a:r>
              <a:rPr lang="en-US" sz="1400" dirty="0" smtClean="0">
                <a:solidFill>
                  <a:srgbClr val="D19797"/>
                </a:solidFill>
              </a:rPr>
              <a:t> = …;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19797"/>
                </a:solidFill>
              </a:rPr>
              <a:t> </a:t>
            </a:r>
            <a:r>
              <a:rPr lang="en-US" sz="1400" dirty="0" smtClean="0">
                <a:solidFill>
                  <a:srgbClr val="D19797"/>
                </a:solidFill>
              </a:rPr>
              <a:t>   return t;</a:t>
            </a:r>
          </a:p>
          <a:p>
            <a:pPr marL="0" indent="0">
              <a:buNone/>
            </a:pPr>
            <a:r>
              <a:rPr lang="en-US" sz="1400" dirty="0">
                <a:solidFill>
                  <a:srgbClr val="D19797"/>
                </a:solidFill>
              </a:rPr>
              <a:t>}</a:t>
            </a:r>
          </a:p>
        </p:txBody>
      </p:sp>
      <p:sp>
        <p:nvSpPr>
          <p:cNvPr id="4" name="Freeform 3"/>
          <p:cNvSpPr/>
          <p:nvPr/>
        </p:nvSpPr>
        <p:spPr>
          <a:xfrm>
            <a:off x="980858" y="1590675"/>
            <a:ext cx="182939" cy="581025"/>
          </a:xfrm>
          <a:custGeom>
            <a:avLst/>
            <a:gdLst>
              <a:gd name="connsiteX0" fmla="*/ 76417 w 182939"/>
              <a:gd name="connsiteY0" fmla="*/ 0 h 581025"/>
              <a:gd name="connsiteX1" fmla="*/ 181192 w 182939"/>
              <a:gd name="connsiteY1" fmla="*/ 171450 h 581025"/>
              <a:gd name="connsiteX2" fmla="*/ 217 w 182939"/>
              <a:gd name="connsiteY2" fmla="*/ 266700 h 581025"/>
              <a:gd name="connsiteX3" fmla="*/ 143092 w 182939"/>
              <a:gd name="connsiteY3" fmla="*/ 485775 h 581025"/>
              <a:gd name="connsiteX4" fmla="*/ 85942 w 182939"/>
              <a:gd name="connsiteY4" fmla="*/ 581025 h 581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939" h="581025">
                <a:moveTo>
                  <a:pt x="76417" y="0"/>
                </a:moveTo>
                <a:cubicBezTo>
                  <a:pt x="135154" y="63500"/>
                  <a:pt x="193892" y="127000"/>
                  <a:pt x="181192" y="171450"/>
                </a:cubicBezTo>
                <a:cubicBezTo>
                  <a:pt x="168492" y="215900"/>
                  <a:pt x="6567" y="214313"/>
                  <a:pt x="217" y="266700"/>
                </a:cubicBezTo>
                <a:cubicBezTo>
                  <a:pt x="-6133" y="319087"/>
                  <a:pt x="128805" y="433388"/>
                  <a:pt x="143092" y="485775"/>
                </a:cubicBezTo>
                <a:cubicBezTo>
                  <a:pt x="157379" y="538162"/>
                  <a:pt x="121660" y="559593"/>
                  <a:pt x="85942" y="581025"/>
                </a:cubicBezTo>
              </a:path>
            </a:pathLst>
          </a:custGeom>
          <a:noFill/>
          <a:ln>
            <a:solidFill>
              <a:srgbClr val="9B94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/>
          <p:cNvSpPr/>
          <p:nvPr/>
        </p:nvSpPr>
        <p:spPr>
          <a:xfrm>
            <a:off x="1032266" y="2743200"/>
            <a:ext cx="253850" cy="504825"/>
          </a:xfrm>
          <a:custGeom>
            <a:avLst/>
            <a:gdLst>
              <a:gd name="connsiteX0" fmla="*/ 101209 w 253850"/>
              <a:gd name="connsiteY0" fmla="*/ 0 h 504825"/>
              <a:gd name="connsiteX1" fmla="*/ 5959 w 253850"/>
              <a:gd name="connsiteY1" fmla="*/ 114300 h 504825"/>
              <a:gd name="connsiteX2" fmla="*/ 253609 w 253850"/>
              <a:gd name="connsiteY2" fmla="*/ 285750 h 504825"/>
              <a:gd name="connsiteX3" fmla="*/ 53584 w 253850"/>
              <a:gd name="connsiteY3" fmla="*/ 400050 h 504825"/>
              <a:gd name="connsiteX4" fmla="*/ 148834 w 253850"/>
              <a:gd name="connsiteY4" fmla="*/ 504825 h 50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850" h="504825">
                <a:moveTo>
                  <a:pt x="101209" y="0"/>
                </a:moveTo>
                <a:cubicBezTo>
                  <a:pt x="40884" y="33337"/>
                  <a:pt x="-19441" y="66675"/>
                  <a:pt x="5959" y="114300"/>
                </a:cubicBezTo>
                <a:cubicBezTo>
                  <a:pt x="31359" y="161925"/>
                  <a:pt x="245672" y="238125"/>
                  <a:pt x="253609" y="285750"/>
                </a:cubicBezTo>
                <a:cubicBezTo>
                  <a:pt x="261546" y="333375"/>
                  <a:pt x="71046" y="363538"/>
                  <a:pt x="53584" y="400050"/>
                </a:cubicBezTo>
                <a:cubicBezTo>
                  <a:pt x="36122" y="436562"/>
                  <a:pt x="92478" y="470693"/>
                  <a:pt x="148834" y="504825"/>
                </a:cubicBezTo>
              </a:path>
            </a:pathLst>
          </a:custGeom>
          <a:noFill/>
          <a:ln>
            <a:solidFill>
              <a:srgbClr val="E1EA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/>
          <p:cNvSpPr/>
          <p:nvPr/>
        </p:nvSpPr>
        <p:spPr>
          <a:xfrm>
            <a:off x="1009542" y="3733800"/>
            <a:ext cx="193361" cy="523875"/>
          </a:xfrm>
          <a:custGeom>
            <a:avLst/>
            <a:gdLst>
              <a:gd name="connsiteX0" fmla="*/ 76308 w 193361"/>
              <a:gd name="connsiteY0" fmla="*/ 0 h 523875"/>
              <a:gd name="connsiteX1" fmla="*/ 162033 w 193361"/>
              <a:gd name="connsiteY1" fmla="*/ 180975 h 523875"/>
              <a:gd name="connsiteX2" fmla="*/ 108 w 193361"/>
              <a:gd name="connsiteY2" fmla="*/ 323850 h 523875"/>
              <a:gd name="connsiteX3" fmla="*/ 190608 w 193361"/>
              <a:gd name="connsiteY3" fmla="*/ 447675 h 523875"/>
              <a:gd name="connsiteX4" fmla="*/ 95358 w 193361"/>
              <a:gd name="connsiteY4" fmla="*/ 523875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3361" h="523875">
                <a:moveTo>
                  <a:pt x="76308" y="0"/>
                </a:moveTo>
                <a:cubicBezTo>
                  <a:pt x="125520" y="63500"/>
                  <a:pt x="174733" y="127000"/>
                  <a:pt x="162033" y="180975"/>
                </a:cubicBezTo>
                <a:cubicBezTo>
                  <a:pt x="149333" y="234950"/>
                  <a:pt x="-4655" y="279400"/>
                  <a:pt x="108" y="323850"/>
                </a:cubicBezTo>
                <a:cubicBezTo>
                  <a:pt x="4870" y="368300"/>
                  <a:pt x="174733" y="414338"/>
                  <a:pt x="190608" y="447675"/>
                </a:cubicBezTo>
                <a:cubicBezTo>
                  <a:pt x="206483" y="481012"/>
                  <a:pt x="150920" y="502443"/>
                  <a:pt x="95358" y="523875"/>
                </a:cubicBezTo>
              </a:path>
            </a:pathLst>
          </a:custGeom>
          <a:noFill/>
          <a:ln>
            <a:solidFill>
              <a:srgbClr val="E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5105400" y="1128712"/>
            <a:ext cx="3048000" cy="3733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r>
              <a:rPr lang="en-US" sz="1400" dirty="0" smtClean="0">
                <a:solidFill>
                  <a:srgbClr val="9B94F0"/>
                </a:solidFill>
              </a:rPr>
              <a:t>Task&lt;T&gt; f ( )</a:t>
            </a:r>
          </a:p>
          <a:p>
            <a:pPr marL="0" indent="0">
              <a:buFont typeface="Arial" pitchFamily="34" charset="0"/>
              <a:buNone/>
            </a:pPr>
            <a:r>
              <a:rPr lang="en-US" sz="1400" dirty="0" smtClean="0">
                <a:solidFill>
                  <a:srgbClr val="9B94F0"/>
                </a:solidFill>
              </a:rPr>
              <a:t>{</a:t>
            </a:r>
          </a:p>
          <a:p>
            <a:pPr marL="0" indent="0">
              <a:buFont typeface="Arial" pitchFamily="34" charset="0"/>
              <a:buNone/>
            </a:pPr>
            <a:endParaRPr lang="en-US" sz="1400" dirty="0" smtClean="0">
              <a:solidFill>
                <a:srgbClr val="9B94F0"/>
              </a:solidFill>
            </a:endParaRPr>
          </a:p>
          <a:p>
            <a:pPr marL="0" indent="0">
              <a:buFont typeface="Arial" pitchFamily="34" charset="0"/>
              <a:buNone/>
            </a:pPr>
            <a:endParaRPr lang="en-US" sz="1400" dirty="0" smtClean="0">
              <a:solidFill>
                <a:srgbClr val="9B94F0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1400" dirty="0" smtClean="0">
                <a:solidFill>
                  <a:srgbClr val="9B94F0"/>
                </a:solidFill>
              </a:rPr>
              <a:t>    Task&lt;A&gt; ta = …;</a:t>
            </a:r>
          </a:p>
          <a:p>
            <a:pPr marL="0" indent="0">
              <a:buFont typeface="Arial" pitchFamily="34" charset="0"/>
              <a:buNone/>
            </a:pPr>
            <a:endParaRPr lang="en-US" sz="1400" dirty="0" smtClean="0">
              <a:solidFill>
                <a:srgbClr val="E1EA68"/>
              </a:solidFill>
            </a:endParaRPr>
          </a:p>
          <a:p>
            <a:pPr marL="0" indent="0">
              <a:buFont typeface="Arial" pitchFamily="34" charset="0"/>
              <a:buNone/>
            </a:pPr>
            <a:endParaRPr lang="en-US" sz="1400" dirty="0">
              <a:solidFill>
                <a:srgbClr val="E1EA68"/>
              </a:solidFill>
            </a:endParaRPr>
          </a:p>
          <a:p>
            <a:pPr marL="0" indent="0">
              <a:buFont typeface="Arial" pitchFamily="34" charset="0"/>
              <a:buNone/>
            </a:pPr>
            <a:endParaRPr lang="en-US" sz="1400" dirty="0" smtClean="0">
              <a:solidFill>
                <a:srgbClr val="E1EA68"/>
              </a:solidFill>
            </a:endParaRPr>
          </a:p>
          <a:p>
            <a:pPr marL="0" indent="0">
              <a:buFont typeface="Arial" pitchFamily="34" charset="0"/>
              <a:buNone/>
            </a:pPr>
            <a:endParaRPr lang="en-US" sz="1400" dirty="0">
              <a:solidFill>
                <a:srgbClr val="E1EA68"/>
              </a:solidFill>
            </a:endParaRPr>
          </a:p>
          <a:p>
            <a:pPr marL="0" indent="0">
              <a:buFont typeface="Arial" pitchFamily="34" charset="0"/>
              <a:buNone/>
            </a:pPr>
            <a:endParaRPr lang="en-US" sz="1400" dirty="0" smtClean="0">
              <a:solidFill>
                <a:srgbClr val="E1EA68"/>
              </a:solidFill>
            </a:endParaRPr>
          </a:p>
          <a:p>
            <a:pPr marL="0" indent="0">
              <a:buFont typeface="Arial" pitchFamily="34" charset="0"/>
              <a:buNone/>
            </a:pPr>
            <a:endParaRPr lang="en-US" sz="1400" dirty="0">
              <a:solidFill>
                <a:srgbClr val="E1EA68"/>
              </a:solidFill>
            </a:endParaRPr>
          </a:p>
          <a:p>
            <a:pPr marL="0" indent="0">
              <a:buFont typeface="Arial" pitchFamily="34" charset="0"/>
              <a:buNone/>
            </a:pPr>
            <a:endParaRPr lang="en-US" sz="1400" dirty="0" smtClean="0">
              <a:solidFill>
                <a:srgbClr val="E1EA68"/>
              </a:solidFill>
            </a:endParaRPr>
          </a:p>
          <a:p>
            <a:pPr marL="0" indent="0">
              <a:buFont typeface="Arial" pitchFamily="34" charset="0"/>
              <a:buNone/>
            </a:pPr>
            <a:endParaRPr lang="en-US" sz="1400" dirty="0">
              <a:solidFill>
                <a:srgbClr val="E1EA68"/>
              </a:solidFill>
            </a:endParaRPr>
          </a:p>
          <a:p>
            <a:pPr marL="0" indent="0">
              <a:buFont typeface="Arial" pitchFamily="34" charset="0"/>
              <a:buNone/>
            </a:pPr>
            <a:endParaRPr lang="en-US" sz="1400" dirty="0" smtClean="0">
              <a:solidFill>
                <a:srgbClr val="E1EA68"/>
              </a:solidFill>
            </a:endParaRPr>
          </a:p>
          <a:p>
            <a:pPr marL="0" indent="0">
              <a:buFont typeface="Arial" pitchFamily="34" charset="0"/>
              <a:buNone/>
            </a:pPr>
            <a:r>
              <a:rPr lang="en-US" sz="1400" dirty="0" smtClean="0">
                <a:solidFill>
                  <a:srgbClr val="C6C4E6"/>
                </a:solidFill>
              </a:rPr>
              <a:t>}</a:t>
            </a:r>
            <a:endParaRPr lang="en-US" sz="1400" dirty="0">
              <a:solidFill>
                <a:srgbClr val="C6C4E6"/>
              </a:solidFill>
            </a:endParaRPr>
          </a:p>
        </p:txBody>
      </p:sp>
      <p:sp>
        <p:nvSpPr>
          <p:cNvPr id="8" name="Freeform 7"/>
          <p:cNvSpPr/>
          <p:nvPr/>
        </p:nvSpPr>
        <p:spPr>
          <a:xfrm>
            <a:off x="5638800" y="1590675"/>
            <a:ext cx="182939" cy="581025"/>
          </a:xfrm>
          <a:custGeom>
            <a:avLst/>
            <a:gdLst>
              <a:gd name="connsiteX0" fmla="*/ 76417 w 182939"/>
              <a:gd name="connsiteY0" fmla="*/ 0 h 581025"/>
              <a:gd name="connsiteX1" fmla="*/ 181192 w 182939"/>
              <a:gd name="connsiteY1" fmla="*/ 171450 h 581025"/>
              <a:gd name="connsiteX2" fmla="*/ 217 w 182939"/>
              <a:gd name="connsiteY2" fmla="*/ 266700 h 581025"/>
              <a:gd name="connsiteX3" fmla="*/ 143092 w 182939"/>
              <a:gd name="connsiteY3" fmla="*/ 485775 h 581025"/>
              <a:gd name="connsiteX4" fmla="*/ 85942 w 182939"/>
              <a:gd name="connsiteY4" fmla="*/ 581025 h 5810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939" h="581025">
                <a:moveTo>
                  <a:pt x="76417" y="0"/>
                </a:moveTo>
                <a:cubicBezTo>
                  <a:pt x="135154" y="63500"/>
                  <a:pt x="193892" y="127000"/>
                  <a:pt x="181192" y="171450"/>
                </a:cubicBezTo>
                <a:cubicBezTo>
                  <a:pt x="168492" y="215900"/>
                  <a:pt x="6567" y="214313"/>
                  <a:pt x="217" y="266700"/>
                </a:cubicBezTo>
                <a:cubicBezTo>
                  <a:pt x="-6133" y="319087"/>
                  <a:pt x="128805" y="433388"/>
                  <a:pt x="143092" y="485775"/>
                </a:cubicBezTo>
                <a:cubicBezTo>
                  <a:pt x="157379" y="538162"/>
                  <a:pt x="121660" y="559593"/>
                  <a:pt x="85942" y="581025"/>
                </a:cubicBezTo>
              </a:path>
            </a:pathLst>
          </a:custGeom>
          <a:noFill/>
          <a:ln>
            <a:solidFill>
              <a:srgbClr val="9B94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5410200" y="2743200"/>
            <a:ext cx="2743200" cy="1733550"/>
          </a:xfrm>
          <a:prstGeom prst="rect">
            <a:avLst/>
          </a:prstGeom>
          <a:noFill/>
          <a:ln>
            <a:solidFill>
              <a:srgbClr val="9B94F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6019800" y="3248025"/>
            <a:ext cx="619125" cy="619125"/>
          </a:xfrm>
          <a:prstGeom prst="ellipse">
            <a:avLst/>
          </a:prstGeom>
          <a:noFill/>
          <a:ln>
            <a:solidFill>
              <a:srgbClr val="E1EA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f</a:t>
            </a:r>
            <a:r>
              <a:rPr lang="en-US" sz="2800" baseline="-25000" dirty="0" err="1" smtClean="0"/>
              <a:t>a</a:t>
            </a:r>
            <a:endParaRPr lang="en-US" sz="2800" dirty="0"/>
          </a:p>
        </p:txBody>
      </p:sp>
      <p:sp>
        <p:nvSpPr>
          <p:cNvPr id="11" name="Oval 10"/>
          <p:cNvSpPr/>
          <p:nvPr/>
        </p:nvSpPr>
        <p:spPr>
          <a:xfrm>
            <a:off x="7010400" y="3248024"/>
            <a:ext cx="619125" cy="619125"/>
          </a:xfrm>
          <a:prstGeom prst="ellipse">
            <a:avLst/>
          </a:prstGeom>
          <a:noFill/>
          <a:ln>
            <a:solidFill>
              <a:srgbClr val="E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err="1" smtClean="0"/>
              <a:t>f</a:t>
            </a:r>
            <a:r>
              <a:rPr lang="en-US" sz="2800" baseline="-25000" dirty="0" err="1" smtClean="0"/>
              <a:t>b</a:t>
            </a:r>
            <a:endParaRPr lang="en-US" sz="2800" baseline="-25000" dirty="0"/>
          </a:p>
        </p:txBody>
      </p:sp>
      <p:sp>
        <p:nvSpPr>
          <p:cNvPr id="12" name="Freeform 11"/>
          <p:cNvSpPr/>
          <p:nvPr/>
        </p:nvSpPr>
        <p:spPr>
          <a:xfrm>
            <a:off x="5476875" y="3224675"/>
            <a:ext cx="542925" cy="194800"/>
          </a:xfrm>
          <a:custGeom>
            <a:avLst/>
            <a:gdLst>
              <a:gd name="connsiteX0" fmla="*/ 0 w 542925"/>
              <a:gd name="connsiteY0" fmla="*/ 80500 h 194800"/>
              <a:gd name="connsiteX1" fmla="*/ 381000 w 542925"/>
              <a:gd name="connsiteY1" fmla="*/ 4300 h 194800"/>
              <a:gd name="connsiteX2" fmla="*/ 542925 w 542925"/>
              <a:gd name="connsiteY2" fmla="*/ 194800 h 194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42925" h="194800">
                <a:moveTo>
                  <a:pt x="0" y="80500"/>
                </a:moveTo>
                <a:cubicBezTo>
                  <a:pt x="145256" y="32875"/>
                  <a:pt x="290512" y="-14750"/>
                  <a:pt x="381000" y="4300"/>
                </a:cubicBezTo>
                <a:cubicBezTo>
                  <a:pt x="471488" y="23350"/>
                  <a:pt x="507206" y="109075"/>
                  <a:pt x="542925" y="194800"/>
                </a:cubicBezTo>
              </a:path>
            </a:pathLst>
          </a:custGeom>
          <a:noFill/>
          <a:ln>
            <a:solidFill>
              <a:srgbClr val="E1EA68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2"/>
          <p:cNvSpPr/>
          <p:nvPr/>
        </p:nvSpPr>
        <p:spPr>
          <a:xfrm>
            <a:off x="6667500" y="3343275"/>
            <a:ext cx="352425" cy="123825"/>
          </a:xfrm>
          <a:custGeom>
            <a:avLst/>
            <a:gdLst>
              <a:gd name="connsiteX0" fmla="*/ 0 w 352425"/>
              <a:gd name="connsiteY0" fmla="*/ 123825 h 123825"/>
              <a:gd name="connsiteX1" fmla="*/ 180975 w 352425"/>
              <a:gd name="connsiteY1" fmla="*/ 0 h 123825"/>
              <a:gd name="connsiteX2" fmla="*/ 352425 w 352425"/>
              <a:gd name="connsiteY2" fmla="*/ 123825 h 123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52425" h="123825">
                <a:moveTo>
                  <a:pt x="0" y="123825"/>
                </a:moveTo>
                <a:cubicBezTo>
                  <a:pt x="61119" y="61912"/>
                  <a:pt x="122238" y="0"/>
                  <a:pt x="180975" y="0"/>
                </a:cubicBezTo>
                <a:cubicBezTo>
                  <a:pt x="239712" y="0"/>
                  <a:pt x="296068" y="61912"/>
                  <a:pt x="352425" y="123825"/>
                </a:cubicBezTo>
              </a:path>
            </a:pathLst>
          </a:custGeom>
          <a:noFill/>
          <a:ln>
            <a:solidFill>
              <a:srgbClr val="EC7C7C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13"/>
          <p:cNvSpPr/>
          <p:nvPr/>
        </p:nvSpPr>
        <p:spPr>
          <a:xfrm>
            <a:off x="7648575" y="3351265"/>
            <a:ext cx="828675" cy="201560"/>
          </a:xfrm>
          <a:custGeom>
            <a:avLst/>
            <a:gdLst>
              <a:gd name="connsiteX0" fmla="*/ 0 w 828675"/>
              <a:gd name="connsiteY0" fmla="*/ 125360 h 201560"/>
              <a:gd name="connsiteX1" fmla="*/ 400050 w 828675"/>
              <a:gd name="connsiteY1" fmla="*/ 1535 h 201560"/>
              <a:gd name="connsiteX2" fmla="*/ 828675 w 828675"/>
              <a:gd name="connsiteY2" fmla="*/ 201560 h 2015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28675" h="201560">
                <a:moveTo>
                  <a:pt x="0" y="125360"/>
                </a:moveTo>
                <a:cubicBezTo>
                  <a:pt x="130969" y="57097"/>
                  <a:pt x="261938" y="-11165"/>
                  <a:pt x="400050" y="1535"/>
                </a:cubicBezTo>
                <a:cubicBezTo>
                  <a:pt x="538162" y="14235"/>
                  <a:pt x="683418" y="107897"/>
                  <a:pt x="828675" y="201560"/>
                </a:cubicBezTo>
              </a:path>
            </a:pathLst>
          </a:custGeom>
          <a:noFill/>
          <a:ln>
            <a:solidFill>
              <a:srgbClr val="9B94F0"/>
            </a:solidFill>
            <a:tailEnd type="stealth" w="lg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5638800" y="2857500"/>
            <a:ext cx="2984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6705600" y="3040618"/>
            <a:ext cx="3145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7848600" y="3028950"/>
            <a:ext cx="2535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84076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/>
      <p:bldP spid="16" grpId="0"/>
      <p:bldP spid="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1">
      <a:majorFont>
        <a:latin typeface="Segoe UI Semibold"/>
        <a:ea typeface=""/>
        <a:cs typeface=""/>
      </a:majorFont>
      <a:minorFont>
        <a:latin typeface="Segoe U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78</Words>
  <Application>Microsoft Office PowerPoint</Application>
  <PresentationFormat>On-screen Show (16:9)</PresentationFormat>
  <Paragraphs>44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Synchronous</vt:lpstr>
      <vt:lpstr>Asynchronous</vt:lpstr>
      <vt:lpstr>Asynchronous</vt:lpstr>
      <vt:lpstr>State Machine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</dc:creator>
  <cp:lastModifiedBy>Michael Perry</cp:lastModifiedBy>
  <cp:revision>9</cp:revision>
  <dcterms:created xsi:type="dcterms:W3CDTF">2012-05-09T02:33:16Z</dcterms:created>
  <dcterms:modified xsi:type="dcterms:W3CDTF">2012-07-05T05:35:18Z</dcterms:modified>
</cp:coreProperties>
</file>

<file path=docProps/thumbnail.jpeg>
</file>